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2" r:id="rId6"/>
    <p:sldId id="263" r:id="rId7"/>
    <p:sldId id="267" r:id="rId8"/>
    <p:sldId id="268" r:id="rId9"/>
    <p:sldId id="269" r:id="rId10"/>
    <p:sldId id="271" r:id="rId11"/>
    <p:sldId id="265" r:id="rId12"/>
  </p:sldIdLst>
  <p:sldSz cx="18288000" cy="10287000"/>
  <p:notesSz cx="6858000" cy="9144000"/>
  <p:embeddedFontLst>
    <p:embeddedFont>
      <p:font typeface="Agrandir" panose="020B0604020202020204" charset="0"/>
      <p:regular r:id="rId14"/>
    </p:embeddedFont>
    <p:embeddedFont>
      <p:font typeface="Agrandir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 Light" panose="020B0306030504020204" pitchFamily="34" charset="0"/>
      <p:regular r:id="rId20"/>
      <p:italic r:id="rId21"/>
    </p:embeddedFont>
    <p:embeddedFont>
      <p:font typeface="Open Sans Light Bold" panose="020B0604020202020204" charset="0"/>
      <p:regular r:id="rId22"/>
    </p:embeddedFont>
    <p:embeddedFont>
      <p:font typeface="Open Sauce Semi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E4423-FEE5-444B-B88A-DADF5B31C8B5}" v="1" dt="2023-05-16T15:53:54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9879" autoAdjust="0"/>
  </p:normalViewPr>
  <p:slideViewPr>
    <p:cSldViewPr>
      <p:cViewPr varScale="1">
        <p:scale>
          <a:sx n="40" d="100"/>
          <a:sy n="40" d="100"/>
        </p:scale>
        <p:origin x="9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Van Straten" userId="f627cfe0-2952-43b1-afdb-4565d0183529" providerId="ADAL" clId="{684E4423-FEE5-444B-B88A-DADF5B31C8B5}"/>
    <pc:docChg chg="custSel modSld">
      <pc:chgData name="Maxime Van Straten" userId="f627cfe0-2952-43b1-afdb-4565d0183529" providerId="ADAL" clId="{684E4423-FEE5-444B-B88A-DADF5B31C8B5}" dt="2023-05-16T15:59:38.571" v="475" actId="20577"/>
      <pc:docMkLst>
        <pc:docMk/>
      </pc:docMkLst>
      <pc:sldChg chg="addSp modSp mod">
        <pc:chgData name="Maxime Van Straten" userId="f627cfe0-2952-43b1-afdb-4565d0183529" providerId="ADAL" clId="{684E4423-FEE5-444B-B88A-DADF5B31C8B5}" dt="2023-05-16T15:57:13.378" v="472" actId="1076"/>
        <pc:sldMkLst>
          <pc:docMk/>
          <pc:sldMk cId="0" sldId="258"/>
        </pc:sldMkLst>
        <pc:spChg chg="add mod">
          <ac:chgData name="Maxime Van Straten" userId="f627cfe0-2952-43b1-afdb-4565d0183529" providerId="ADAL" clId="{684E4423-FEE5-444B-B88A-DADF5B31C8B5}" dt="2023-05-16T15:57:13.378" v="472" actId="1076"/>
          <ac:spMkLst>
            <pc:docMk/>
            <pc:sldMk cId="0" sldId="258"/>
            <ac:spMk id="11" creationId="{A4407A72-3000-BB52-71AE-11CD06936F46}"/>
          </ac:spMkLst>
        </pc:spChg>
      </pc:sldChg>
      <pc:sldChg chg="modSp mod">
        <pc:chgData name="Maxime Van Straten" userId="f627cfe0-2952-43b1-afdb-4565d0183529" providerId="ADAL" clId="{684E4423-FEE5-444B-B88A-DADF5B31C8B5}" dt="2023-05-16T15:59:38.571" v="475" actId="20577"/>
        <pc:sldMkLst>
          <pc:docMk/>
          <pc:sldMk cId="4283302519" sldId="271"/>
        </pc:sldMkLst>
        <pc:spChg chg="mod">
          <ac:chgData name="Maxime Van Straten" userId="f627cfe0-2952-43b1-afdb-4565d0183529" providerId="ADAL" clId="{684E4423-FEE5-444B-B88A-DADF5B31C8B5}" dt="2023-05-16T15:59:38.571" v="475" actId="20577"/>
          <ac:spMkLst>
            <pc:docMk/>
            <pc:sldMk cId="4283302519" sldId="271"/>
            <ac:spMk id="10" creationId="{A4CD888A-2801-CB30-1D97-243473C960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CFAC8-B9E9-4F80-868B-268377D86DE2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5A60D-65E8-4873-82C8-DF381FC5A5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75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windr%C3%A4der-l-%C3%A9nergie-%C3%A9nergie-%C3%A9olienne-3148859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lant-leaves-raindrops-green-119591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fgvCjCdx6I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260" b="33224"/>
          <a:stretch>
            <a:fillRect/>
          </a:stretch>
        </p:blipFill>
        <p:spPr>
          <a:xfrm>
            <a:off x="0" y="0"/>
            <a:ext cx="18288000" cy="61606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" y="0"/>
            <a:ext cx="18288000" cy="6166442"/>
            <a:chOff x="0" y="0"/>
            <a:chExt cx="4816593" cy="16240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624083"/>
            </a:xfrm>
            <a:custGeom>
              <a:avLst/>
              <a:gdLst/>
              <a:ahLst/>
              <a:cxnLst/>
              <a:rect l="l" t="t" r="r" b="b"/>
              <a:pathLst>
                <a:path w="4816592" h="1624083">
                  <a:moveTo>
                    <a:pt x="0" y="0"/>
                  </a:moveTo>
                  <a:lnTo>
                    <a:pt x="4816592" y="0"/>
                  </a:lnTo>
                  <a:lnTo>
                    <a:pt x="4816592" y="1624083"/>
                  </a:lnTo>
                  <a:lnTo>
                    <a:pt x="0" y="1624083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14745" y="7589434"/>
            <a:ext cx="3258510" cy="758569"/>
            <a:chOff x="0" y="0"/>
            <a:chExt cx="858208" cy="199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14911" y="2807773"/>
            <a:ext cx="13757074" cy="989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73"/>
              </a:lnSpc>
            </a:pPr>
            <a:r>
              <a:rPr lang="en-US" sz="5838" dirty="0" err="1">
                <a:solidFill>
                  <a:srgbClr val="FFFFFF"/>
                </a:solidFill>
                <a:latin typeface="Agrandir Bold"/>
              </a:rPr>
              <a:t>Innovaties</a:t>
            </a:r>
            <a:r>
              <a:rPr lang="en-US" sz="5838" dirty="0">
                <a:solidFill>
                  <a:srgbClr val="FFFFFF"/>
                </a:solidFill>
                <a:latin typeface="Agrandir Bold"/>
              </a:rPr>
              <a:t> </a:t>
            </a:r>
            <a:r>
              <a:rPr lang="en-US" sz="5838" dirty="0" err="1">
                <a:solidFill>
                  <a:srgbClr val="FFFFFF"/>
                </a:solidFill>
                <a:latin typeface="Agrandir Bold"/>
              </a:rPr>
              <a:t>binnen</a:t>
            </a:r>
            <a:r>
              <a:rPr lang="en-US" sz="5838" dirty="0">
                <a:solidFill>
                  <a:srgbClr val="FFFFFF"/>
                </a:solidFill>
                <a:latin typeface="Agrandir Bold"/>
              </a:rPr>
              <a:t> de </a:t>
            </a:r>
            <a:r>
              <a:rPr lang="en-US" sz="5838" dirty="0" err="1">
                <a:solidFill>
                  <a:srgbClr val="FFFFFF"/>
                </a:solidFill>
                <a:latin typeface="Agrandir Bold"/>
              </a:rPr>
              <a:t>diersector</a:t>
            </a:r>
            <a:endParaRPr lang="en-US" sz="5838" dirty="0">
              <a:solidFill>
                <a:srgbClr val="FFFFFF"/>
              </a:solidFill>
              <a:latin typeface="Agrandir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399319" y="4865359"/>
            <a:ext cx="3489361" cy="38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 dirty="0">
                <a:solidFill>
                  <a:srgbClr val="FFFFFF"/>
                </a:solidFill>
                <a:latin typeface="Open Sans Light"/>
              </a:rPr>
              <a:t>Door: Maxime van Straten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75319" y="7740386"/>
            <a:ext cx="1364952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3"/>
              </a:lnSpc>
            </a:pPr>
            <a:r>
              <a:rPr lang="en-US" sz="2766" dirty="0">
                <a:solidFill>
                  <a:srgbClr val="FFFFFF"/>
                </a:solidFill>
                <a:latin typeface="Open Sauce SemiBold"/>
              </a:rPr>
              <a:t>LES 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86096" y="3086100"/>
            <a:ext cx="13201914" cy="6096000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11730" y="1907800"/>
            <a:ext cx="12864540" cy="82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Waarom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wel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of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niet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toe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te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passen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3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4CD888A-2801-CB30-1D97-243473C9608F}"/>
              </a:ext>
            </a:extLst>
          </p:cNvPr>
          <p:cNvSpPr txBox="1"/>
          <p:nvPr/>
        </p:nvSpPr>
        <p:spPr>
          <a:xfrm>
            <a:off x="3962400" y="4058653"/>
            <a:ext cx="11049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Opdracht: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tweetallen (waar je je onderzoek mee doet)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Waarom wel of niet toe te passen?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Hoe toe </a:t>
            </a:r>
            <a:r>
              <a:rPr lang="nl-NL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 passen binnen jullie onderzoek?</a:t>
            </a:r>
            <a:endParaRPr lang="nl-NL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02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260" b="33224"/>
          <a:stretch>
            <a:fillRect/>
          </a:stretch>
        </p:blipFill>
        <p:spPr>
          <a:xfrm>
            <a:off x="0" y="0"/>
            <a:ext cx="18288000" cy="61606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5758"/>
            <a:ext cx="18288000" cy="6166442"/>
            <a:chOff x="0" y="0"/>
            <a:chExt cx="4816593" cy="16240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624083"/>
            </a:xfrm>
            <a:custGeom>
              <a:avLst/>
              <a:gdLst/>
              <a:ahLst/>
              <a:cxnLst/>
              <a:rect l="l" t="t" r="r" b="b"/>
              <a:pathLst>
                <a:path w="4816592" h="1624083">
                  <a:moveTo>
                    <a:pt x="0" y="0"/>
                  </a:moveTo>
                  <a:lnTo>
                    <a:pt x="4816592" y="0"/>
                  </a:lnTo>
                  <a:lnTo>
                    <a:pt x="4816592" y="1624083"/>
                  </a:lnTo>
                  <a:lnTo>
                    <a:pt x="0" y="1624083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14745" y="7589434"/>
            <a:ext cx="3258510" cy="758569"/>
            <a:chOff x="0" y="0"/>
            <a:chExt cx="858208" cy="199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139625" y="3670499"/>
            <a:ext cx="10008751" cy="96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3"/>
              </a:lnSpc>
            </a:pPr>
            <a:r>
              <a:rPr lang="en-US" sz="5638" dirty="0">
                <a:solidFill>
                  <a:srgbClr val="FFFFFF"/>
                </a:solidFill>
                <a:latin typeface="Open Sans Light Bold"/>
              </a:rPr>
              <a:t>Dank </a:t>
            </a:r>
            <a:r>
              <a:rPr lang="en-US" sz="5638" dirty="0" err="1">
                <a:solidFill>
                  <a:srgbClr val="FFFFFF"/>
                </a:solidFill>
                <a:latin typeface="Open Sans Light Bold"/>
              </a:rPr>
              <a:t>voor</a:t>
            </a:r>
            <a:r>
              <a:rPr lang="en-US" sz="5638" dirty="0">
                <a:solidFill>
                  <a:srgbClr val="FFFFFF"/>
                </a:solidFill>
                <a:latin typeface="Open Sans Light Bold"/>
              </a:rPr>
              <a:t> de </a:t>
            </a:r>
            <a:r>
              <a:rPr lang="en-US" sz="5638" dirty="0" err="1">
                <a:solidFill>
                  <a:srgbClr val="FFFFFF"/>
                </a:solidFill>
                <a:latin typeface="Open Sans Light Bold"/>
              </a:rPr>
              <a:t>aandacht</a:t>
            </a:r>
            <a:endParaRPr lang="en-US" sz="5638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923788" y="7702574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3"/>
              </a:lnSpc>
            </a:pPr>
            <a:r>
              <a:rPr lang="en-US" sz="2766" dirty="0">
                <a:solidFill>
                  <a:srgbClr val="FFFFFF"/>
                </a:solidFill>
                <a:latin typeface="Open Sauce SemiBold"/>
              </a:rPr>
              <a:t>Les 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4820" b="16314"/>
          <a:stretch>
            <a:fillRect/>
          </a:stretch>
        </p:blipFill>
        <p:spPr>
          <a:xfrm>
            <a:off x="0" y="2968309"/>
            <a:ext cx="18288000" cy="59595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86086" y="2968309"/>
            <a:ext cx="13201914" cy="5959539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086086" y="1717322"/>
            <a:ext cx="6153189" cy="104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91"/>
              </a:lnSpc>
            </a:pPr>
            <a:r>
              <a:rPr lang="en-US" sz="5279" dirty="0" err="1">
                <a:solidFill>
                  <a:srgbClr val="000000"/>
                </a:solidFill>
                <a:latin typeface="Agrandir"/>
              </a:rPr>
              <a:t>Vandaag</a:t>
            </a:r>
            <a:endParaRPr lang="en-US" sz="5279" dirty="0">
              <a:solidFill>
                <a:srgbClr val="000000"/>
              </a:solidFill>
              <a:latin typeface="Agrandi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91200" y="3987445"/>
            <a:ext cx="10324746" cy="4032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3762" dirty="0" err="1">
                <a:solidFill>
                  <a:srgbClr val="000000"/>
                </a:solidFill>
                <a:latin typeface="Open Sans Light"/>
              </a:rPr>
              <a:t>Duurzame</a:t>
            </a:r>
            <a:r>
              <a:rPr lang="en-US" sz="376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762" dirty="0" err="1">
                <a:solidFill>
                  <a:srgbClr val="000000"/>
                </a:solidFill>
                <a:latin typeface="Open Sans Light"/>
              </a:rPr>
              <a:t>energie</a:t>
            </a:r>
            <a:endParaRPr lang="en-US" sz="3762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3762" dirty="0" err="1">
                <a:solidFill>
                  <a:srgbClr val="000000"/>
                </a:solidFill>
                <a:latin typeface="Open Sans Light"/>
              </a:rPr>
              <a:t>Duurzame</a:t>
            </a:r>
            <a:r>
              <a:rPr lang="en-US" sz="376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762" dirty="0" err="1">
                <a:solidFill>
                  <a:srgbClr val="000000"/>
                </a:solidFill>
                <a:latin typeface="Open Sans Light"/>
              </a:rPr>
              <a:t>energiebron</a:t>
            </a:r>
            <a:endParaRPr lang="en-US" sz="3762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3762" dirty="0" err="1">
                <a:solidFill>
                  <a:srgbClr val="000000"/>
                </a:solidFill>
                <a:latin typeface="Open Sans Light"/>
              </a:rPr>
              <a:t>Biobrandstoffen</a:t>
            </a:r>
            <a:endParaRPr lang="en-US" sz="3762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3762" dirty="0" err="1">
                <a:solidFill>
                  <a:srgbClr val="000000"/>
                </a:solidFill>
                <a:latin typeface="Open Sans Light"/>
              </a:rPr>
              <a:t>Broeikaseffect</a:t>
            </a:r>
            <a:endParaRPr lang="en-US" sz="3762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3762" dirty="0">
                <a:solidFill>
                  <a:srgbClr val="000000"/>
                </a:solidFill>
                <a:latin typeface="Open Sans Light"/>
              </a:rPr>
              <a:t>Toe </a:t>
            </a:r>
            <a:r>
              <a:rPr lang="en-US" sz="3762" dirty="0" err="1">
                <a:solidFill>
                  <a:srgbClr val="000000"/>
                </a:solidFill>
                <a:latin typeface="Open Sans Light"/>
              </a:rPr>
              <a:t>te</a:t>
            </a:r>
            <a:r>
              <a:rPr lang="en-US" sz="376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762" dirty="0" err="1">
                <a:solidFill>
                  <a:srgbClr val="000000"/>
                </a:solidFill>
                <a:latin typeface="Open Sans Light"/>
              </a:rPr>
              <a:t>passen</a:t>
            </a:r>
            <a:r>
              <a:rPr lang="en-US" sz="376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762" dirty="0" err="1">
                <a:solidFill>
                  <a:srgbClr val="000000"/>
                </a:solidFill>
                <a:latin typeface="Open Sans Light"/>
              </a:rPr>
              <a:t>binnen</a:t>
            </a:r>
            <a:r>
              <a:rPr lang="en-US" sz="376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762" dirty="0" err="1">
                <a:solidFill>
                  <a:srgbClr val="000000"/>
                </a:solidFill>
                <a:latin typeface="Open Sans Light"/>
              </a:rPr>
              <a:t>dit</a:t>
            </a:r>
            <a:r>
              <a:rPr lang="en-US" sz="376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762" dirty="0" err="1">
                <a:solidFill>
                  <a:srgbClr val="000000"/>
                </a:solidFill>
                <a:latin typeface="Open Sans Light"/>
              </a:rPr>
              <a:t>vak</a:t>
            </a:r>
            <a:r>
              <a:rPr lang="en-US" sz="3762" dirty="0">
                <a:solidFill>
                  <a:srgbClr val="000000"/>
                </a:solidFill>
                <a:latin typeface="Open Sans Light"/>
              </a:rPr>
              <a:t>?</a:t>
            </a: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3762" dirty="0" err="1">
                <a:solidFill>
                  <a:srgbClr val="000000"/>
                </a:solidFill>
                <a:latin typeface="Open Sans Light"/>
              </a:rPr>
              <a:t>Opdracht</a:t>
            </a:r>
            <a:r>
              <a:rPr lang="en-US" sz="3762" dirty="0">
                <a:solidFill>
                  <a:srgbClr val="000000"/>
                </a:solidFill>
                <a:latin typeface="Open Sans Light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1181100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25820" b="7664"/>
          <a:stretch>
            <a:fillRect/>
          </a:stretch>
        </p:blipFill>
        <p:spPr>
          <a:xfrm>
            <a:off x="758569" y="2235568"/>
            <a:ext cx="6750738" cy="67353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175649" y="3336387"/>
            <a:ext cx="3258510" cy="758569"/>
            <a:chOff x="0" y="0"/>
            <a:chExt cx="858208" cy="1997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584692" y="3449528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 err="1">
                <a:solidFill>
                  <a:srgbClr val="FFFFFF"/>
                </a:solidFill>
                <a:latin typeface="Open Sauce SemiBold"/>
              </a:rPr>
              <a:t>Leerdoelen</a:t>
            </a:r>
            <a:endParaRPr lang="en-US" sz="2766" dirty="0">
              <a:solidFill>
                <a:srgbClr val="FFFFFF"/>
              </a:solidFill>
              <a:latin typeface="Open Sauce SemiBold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4407A72-3000-BB52-71AE-11CD06936F46}"/>
              </a:ext>
            </a:extLst>
          </p:cNvPr>
          <p:cNvSpPr txBox="1"/>
          <p:nvPr/>
        </p:nvSpPr>
        <p:spPr>
          <a:xfrm>
            <a:off x="8175649" y="4610100"/>
            <a:ext cx="86645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kent het begrip broeikaseffect, en kan 3 voorbeelden benoemen.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weet wat duurzame energie, en kan hier 2 kenmerken bij benoemen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kan 3 alternatieve energiebronnen benoemen en hier kenmerken bij benoemen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weet waarom plantgebruik beter voor de wereld is in plaats van vlees en kan dit toelichten.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2300" y="1943372"/>
            <a:ext cx="6588431" cy="6261480"/>
            <a:chOff x="0" y="0"/>
            <a:chExt cx="1735225" cy="16491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5225" cy="1649114"/>
            </a:xfrm>
            <a:custGeom>
              <a:avLst/>
              <a:gdLst/>
              <a:ahLst/>
              <a:cxnLst/>
              <a:rect l="l" t="t" r="r" b="b"/>
              <a:pathLst>
                <a:path w="1735225" h="1649114">
                  <a:moveTo>
                    <a:pt x="38778" y="0"/>
                  </a:moveTo>
                  <a:lnTo>
                    <a:pt x="1696447" y="0"/>
                  </a:lnTo>
                  <a:cubicBezTo>
                    <a:pt x="1706731" y="0"/>
                    <a:pt x="1716595" y="4085"/>
                    <a:pt x="1723867" y="11358"/>
                  </a:cubicBezTo>
                  <a:cubicBezTo>
                    <a:pt x="1731139" y="18630"/>
                    <a:pt x="1735225" y="28493"/>
                    <a:pt x="1735225" y="38778"/>
                  </a:cubicBezTo>
                  <a:lnTo>
                    <a:pt x="1735225" y="1610336"/>
                  </a:lnTo>
                  <a:cubicBezTo>
                    <a:pt x="1735225" y="1631753"/>
                    <a:pt x="1717863" y="1649114"/>
                    <a:pt x="1696447" y="1649114"/>
                  </a:cubicBezTo>
                  <a:lnTo>
                    <a:pt x="38778" y="1649114"/>
                  </a:lnTo>
                  <a:cubicBezTo>
                    <a:pt x="28493" y="1649114"/>
                    <a:pt x="18630" y="1645029"/>
                    <a:pt x="11358" y="1637756"/>
                  </a:cubicBezTo>
                  <a:cubicBezTo>
                    <a:pt x="4085" y="1630484"/>
                    <a:pt x="0" y="1620621"/>
                    <a:pt x="0" y="1610336"/>
                  </a:cubicBezTo>
                  <a:lnTo>
                    <a:pt x="0" y="38778"/>
                  </a:lnTo>
                  <a:cubicBezTo>
                    <a:pt x="0" y="28493"/>
                    <a:pt x="4085" y="18630"/>
                    <a:pt x="11358" y="11358"/>
                  </a:cubicBezTo>
                  <a:cubicBezTo>
                    <a:pt x="18630" y="4085"/>
                    <a:pt x="28493" y="0"/>
                    <a:pt x="38778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4B4B4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9092" y="2265195"/>
            <a:ext cx="6394851" cy="867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5279" dirty="0" err="1">
                <a:solidFill>
                  <a:srgbClr val="FFBD59"/>
                </a:solidFill>
                <a:latin typeface="Open Sauce SemiBold"/>
              </a:rPr>
              <a:t>Broeikaseffect</a:t>
            </a:r>
            <a:endParaRPr lang="en-US" sz="5279" dirty="0">
              <a:solidFill>
                <a:srgbClr val="FFBD59"/>
              </a:solidFill>
              <a:latin typeface="Open Sauce Semi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43048" y="3992928"/>
            <a:ext cx="5448853" cy="117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</a:pPr>
            <a:r>
              <a:rPr lang="nl-NL" sz="3600" dirty="0">
                <a:solidFill>
                  <a:srgbClr val="000000"/>
                </a:solidFill>
                <a:latin typeface="Open Sans Light"/>
              </a:rPr>
              <a:t>Broeikaseffect = Proces waarbij de atmosfeer de aarde warmer maakt.</a:t>
            </a:r>
            <a:endParaRPr lang="en-US" sz="36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07027" y="5598563"/>
            <a:ext cx="589151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ctr">
              <a:lnSpc>
                <a:spcPts val="2954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Open Sans Light"/>
              </a:rPr>
              <a:t>Koolstofdioxie</a:t>
            </a:r>
            <a:endParaRPr lang="en-US" sz="2800" b="1" dirty="0">
              <a:latin typeface="Open Sans Light"/>
            </a:endParaRPr>
          </a:p>
          <a:p>
            <a:pPr marL="457200" indent="-457200" algn="ctr">
              <a:lnSpc>
                <a:spcPts val="2954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Open Sans Light"/>
              </a:rPr>
              <a:t>Waterdamp</a:t>
            </a:r>
            <a:endParaRPr lang="en-US" sz="2800" b="1" dirty="0">
              <a:latin typeface="Open Sans Light"/>
            </a:endParaRPr>
          </a:p>
          <a:p>
            <a:pPr marL="457200" indent="-457200" algn="ctr">
              <a:lnSpc>
                <a:spcPts val="2954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Open Sans Light"/>
              </a:rPr>
              <a:t>Metaan</a:t>
            </a:r>
            <a:r>
              <a:rPr lang="en-US" sz="2800" b="1" dirty="0">
                <a:latin typeface="Open Sans Light"/>
              </a:rPr>
              <a:t> </a:t>
            </a:r>
          </a:p>
        </p:txBody>
      </p:sp>
      <p:pic>
        <p:nvPicPr>
          <p:cNvPr id="14" name="Afbeelding 13" descr="IJsbeer op ijs">
            <a:extLst>
              <a:ext uri="{FF2B5EF4-FFF2-40B4-BE49-F238E27FC236}">
                <a16:creationId xmlns:a16="http://schemas.microsoft.com/office/drawing/2014/main" id="{9BF141DB-614C-7AAF-561A-738952C68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53" y="2448708"/>
            <a:ext cx="7371911" cy="4843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591" r="16591"/>
          <a:stretch/>
        </p:blipFill>
        <p:spPr>
          <a:xfrm>
            <a:off x="10318477" y="2153853"/>
            <a:ext cx="6750738" cy="67353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3254672"/>
            <a:ext cx="6134100" cy="758569"/>
            <a:chOff x="0" y="0"/>
            <a:chExt cx="858208" cy="1997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37742" y="3367812"/>
            <a:ext cx="4124857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 err="1">
                <a:solidFill>
                  <a:srgbClr val="FFFFFF"/>
                </a:solidFill>
                <a:latin typeface="Open Sauce SemiBold"/>
              </a:rPr>
              <a:t>Duurzame</a:t>
            </a:r>
            <a:r>
              <a:rPr lang="en-US" sz="2766" dirty="0">
                <a:solidFill>
                  <a:srgbClr val="FFFFFF"/>
                </a:solidFill>
                <a:latin typeface="Open Sauce SemiBold"/>
              </a:rPr>
              <a:t> </a:t>
            </a:r>
            <a:r>
              <a:rPr lang="en-US" sz="2766" dirty="0" err="1">
                <a:solidFill>
                  <a:srgbClr val="FFFFFF"/>
                </a:solidFill>
                <a:latin typeface="Open Sauce SemiBold"/>
              </a:rPr>
              <a:t>energie</a:t>
            </a:r>
            <a:endParaRPr lang="en-US" sz="2766" dirty="0">
              <a:solidFill>
                <a:srgbClr val="FFFFFF"/>
              </a:solidFill>
              <a:latin typeface="Open Sauce Semi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44742" y="4725389"/>
            <a:ext cx="9083651" cy="1353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nl-NL" sz="2541" dirty="0">
                <a:solidFill>
                  <a:srgbClr val="000000"/>
                </a:solidFill>
                <a:latin typeface="Open Sans Light"/>
              </a:rPr>
              <a:t>Wat is duurzame energie?</a:t>
            </a:r>
          </a:p>
          <a:p>
            <a:pPr marL="457200" indent="-457200">
              <a:lnSpc>
                <a:spcPts val="3557"/>
              </a:lnSpc>
              <a:buFont typeface="Arial" panose="020B0604020202020204" pitchFamily="34" charset="0"/>
              <a:buChar char="•"/>
            </a:pPr>
            <a:endParaRPr lang="nl-NL" sz="2541" dirty="0">
              <a:solidFill>
                <a:srgbClr val="000000"/>
              </a:solidFill>
              <a:latin typeface="Open Sans Light"/>
            </a:endParaRPr>
          </a:p>
          <a:p>
            <a:pPr marL="457200" indent="-457200">
              <a:lnSpc>
                <a:spcPts val="3557"/>
              </a:lnSpc>
              <a:buFont typeface="Arial" panose="020B0604020202020204" pitchFamily="34" charset="0"/>
              <a:buChar char="•"/>
            </a:pPr>
            <a:endParaRPr lang="en-US" sz="2541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D46F097-3F25-F631-7578-D38D4D8BE790}"/>
              </a:ext>
            </a:extLst>
          </p:cNvPr>
          <p:cNvSpPr txBox="1"/>
          <p:nvPr/>
        </p:nvSpPr>
        <p:spPr>
          <a:xfrm>
            <a:off x="1028700" y="6340767"/>
            <a:ext cx="580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Raakt nooit 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Het richt geen schade aan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4820" b="16314"/>
          <a:stretch>
            <a:fillRect/>
          </a:stretch>
        </p:blipFill>
        <p:spPr>
          <a:xfrm>
            <a:off x="0" y="2968309"/>
            <a:ext cx="18288000" cy="59595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86086" y="1667755"/>
            <a:ext cx="13201914" cy="8352545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53000" y="457123"/>
            <a:ext cx="12864540" cy="82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Bespreek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benoem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alternatieve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energiebronnen</a:t>
            </a:r>
            <a:endParaRPr lang="en-US" sz="4000" dirty="0">
              <a:solidFill>
                <a:srgbClr val="000000"/>
              </a:solidFill>
              <a:latin typeface="Open Sauce Semi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76743" y="1970858"/>
            <a:ext cx="12420600" cy="7674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lnSpc>
                <a:spcPts val="4336"/>
              </a:lnSpc>
              <a:buFont typeface="+mj-lt"/>
              <a:buAutoNum type="arabicPeriod"/>
            </a:pPr>
            <a:r>
              <a:rPr lang="en-US" sz="2800" b="1" dirty="0" err="1">
                <a:latin typeface="Open Sans Light"/>
              </a:rPr>
              <a:t>Beweging</a:t>
            </a:r>
            <a:endParaRPr lang="en-US" sz="2800" b="1" dirty="0">
              <a:latin typeface="Open Sans Light"/>
            </a:endParaRPr>
          </a:p>
          <a:p>
            <a:pPr marL="1200150" lvl="1" indent="-742950">
              <a:lnSpc>
                <a:spcPts val="4336"/>
              </a:lnSpc>
              <a:buFont typeface="+mj-lt"/>
              <a:buAutoNum type="arabicPeriod"/>
            </a:pPr>
            <a:r>
              <a:rPr lang="nl-NL" sz="3200" dirty="0">
                <a:latin typeface="Open Sans Light"/>
              </a:rPr>
              <a:t>Windturbine</a:t>
            </a:r>
          </a:p>
          <a:p>
            <a:pPr marL="1200150" lvl="1" indent="-742950">
              <a:lnSpc>
                <a:spcPts val="4336"/>
              </a:lnSpc>
              <a:buFont typeface="+mj-lt"/>
              <a:buAutoNum type="arabicPeriod"/>
            </a:pPr>
            <a:r>
              <a:rPr lang="nl-NL" sz="3200" dirty="0">
                <a:latin typeface="Open Sans Light"/>
              </a:rPr>
              <a:t>Waterkrachtcentrale (rivier)</a:t>
            </a:r>
          </a:p>
          <a:p>
            <a:pPr marL="1200150" lvl="1" indent="-742950">
              <a:lnSpc>
                <a:spcPts val="4336"/>
              </a:lnSpc>
              <a:buFont typeface="+mj-lt"/>
              <a:buAutoNum type="arabicPeriod"/>
            </a:pPr>
            <a:r>
              <a:rPr lang="nl-NL" sz="3200" dirty="0">
                <a:latin typeface="Open Sans Light"/>
              </a:rPr>
              <a:t>Getijdencentrale</a:t>
            </a:r>
          </a:p>
          <a:p>
            <a:pPr marL="1200150" lvl="1" indent="-742950">
              <a:lnSpc>
                <a:spcPts val="4336"/>
              </a:lnSpc>
              <a:buFont typeface="+mj-lt"/>
              <a:buAutoNum type="arabicPeriod"/>
            </a:pPr>
            <a:r>
              <a:rPr lang="nl-NL" sz="3200" dirty="0">
                <a:latin typeface="Open Sans Light"/>
              </a:rPr>
              <a:t>Zeegolven (experimenteel)</a:t>
            </a:r>
          </a:p>
          <a:p>
            <a:pPr lvl="1">
              <a:lnSpc>
                <a:spcPts val="4336"/>
              </a:lnSpc>
            </a:pPr>
            <a:endParaRPr lang="en-US" sz="2800" dirty="0">
              <a:latin typeface="Open Sans Light"/>
            </a:endParaRPr>
          </a:p>
          <a:p>
            <a:pPr marL="742950" indent="-742950">
              <a:lnSpc>
                <a:spcPts val="4336"/>
              </a:lnSpc>
              <a:buFont typeface="+mj-lt"/>
              <a:buAutoNum type="arabicPeriod"/>
            </a:pPr>
            <a:r>
              <a:rPr lang="en-US" sz="2800" b="1" dirty="0" err="1">
                <a:latin typeface="Open Sans Light"/>
              </a:rPr>
              <a:t>Planten</a:t>
            </a:r>
            <a:endParaRPr lang="en-US" sz="2800" b="1" dirty="0">
              <a:latin typeface="Open Sans Light"/>
            </a:endParaRPr>
          </a:p>
          <a:p>
            <a:pPr marL="1200150" lvl="1" indent="-742950">
              <a:lnSpc>
                <a:spcPts val="4336"/>
              </a:lnSpc>
              <a:buFont typeface="+mj-lt"/>
              <a:buAutoNum type="arabicPeriod"/>
            </a:pPr>
            <a:r>
              <a:rPr lang="nl-NL" sz="2800" dirty="0">
                <a:latin typeface="Open Sans Light"/>
              </a:rPr>
              <a:t>Biobrandstof wordt gemaakt van mais, koolzaad en rietsuiker.</a:t>
            </a:r>
          </a:p>
          <a:p>
            <a:pPr marL="1200150" lvl="1" indent="-742950">
              <a:lnSpc>
                <a:spcPts val="4336"/>
              </a:lnSpc>
              <a:buFont typeface="+mj-lt"/>
              <a:buAutoNum type="arabicPeriod"/>
            </a:pPr>
            <a:r>
              <a:rPr lang="nl-NL" sz="2800" dirty="0">
                <a:latin typeface="Open Sans Light"/>
              </a:rPr>
              <a:t>Is dit duurzaam?</a:t>
            </a:r>
          </a:p>
          <a:p>
            <a:pPr marL="1200150" lvl="1" indent="-742950">
              <a:lnSpc>
                <a:spcPts val="4336"/>
              </a:lnSpc>
              <a:buFont typeface="+mj-lt"/>
              <a:buAutoNum type="arabicPeriod"/>
            </a:pPr>
            <a:r>
              <a:rPr lang="nl-NL" sz="2800" dirty="0">
                <a:latin typeface="Open Sans Light"/>
              </a:rPr>
              <a:t>Nadeel - Veel landbouwgrond wordt gebruikt</a:t>
            </a:r>
          </a:p>
          <a:p>
            <a:pPr lvl="1">
              <a:lnSpc>
                <a:spcPts val="4336"/>
              </a:lnSpc>
            </a:pPr>
            <a:endParaRPr lang="en-US" sz="2800" dirty="0">
              <a:latin typeface="Open Sans Light"/>
            </a:endParaRPr>
          </a:p>
          <a:p>
            <a:pPr marL="742950" indent="-742950">
              <a:lnSpc>
                <a:spcPts val="4336"/>
              </a:lnSpc>
              <a:buFont typeface="+mj-lt"/>
              <a:buAutoNum type="arabicPeriod"/>
            </a:pPr>
            <a:r>
              <a:rPr lang="en-US" sz="2800" b="1" dirty="0" err="1">
                <a:latin typeface="Open Sans Light"/>
              </a:rPr>
              <a:t>Zon</a:t>
            </a:r>
            <a:r>
              <a:rPr lang="en-US" sz="2800" b="1" dirty="0">
                <a:latin typeface="Open Sans Light"/>
              </a:rPr>
              <a:t> </a:t>
            </a:r>
          </a:p>
          <a:p>
            <a:pPr marL="1200150" lvl="1" indent="-742950">
              <a:lnSpc>
                <a:spcPts val="4336"/>
              </a:lnSpc>
              <a:buFont typeface="+mj-lt"/>
              <a:buAutoNum type="arabicPeriod"/>
            </a:pPr>
            <a:r>
              <a:rPr lang="en-US" sz="2800" dirty="0" err="1">
                <a:latin typeface="Open Sans Light"/>
              </a:rPr>
              <a:t>Zonnepanelen</a:t>
            </a:r>
            <a:r>
              <a:rPr lang="en-US" sz="2800" dirty="0">
                <a:latin typeface="Open Sans Light"/>
              </a:rPr>
              <a:t> </a:t>
            </a:r>
          </a:p>
          <a:p>
            <a:pPr marL="1200150" lvl="1" indent="-742950">
              <a:lnSpc>
                <a:spcPts val="4336"/>
              </a:lnSpc>
              <a:buFont typeface="+mj-lt"/>
              <a:buAutoNum type="arabicPeriod"/>
            </a:pPr>
            <a:r>
              <a:rPr lang="en-US" sz="2800" dirty="0" err="1">
                <a:latin typeface="Open Sans Light"/>
              </a:rPr>
              <a:t>Kost</a:t>
            </a:r>
            <a:r>
              <a:rPr lang="en-US" sz="2800" dirty="0">
                <a:latin typeface="Open Sans Light"/>
              </a:rPr>
              <a:t> in de </a:t>
            </a:r>
            <a:r>
              <a:rPr lang="en-US" sz="2800" dirty="0" err="1">
                <a:latin typeface="Open Sans Light"/>
              </a:rPr>
              <a:t>nacht</a:t>
            </a:r>
            <a:r>
              <a:rPr lang="en-US" sz="2800" dirty="0">
                <a:latin typeface="Open Sans Light"/>
              </a:rPr>
              <a:t> </a:t>
            </a:r>
            <a:r>
              <a:rPr lang="en-US" sz="2800" dirty="0" err="1">
                <a:latin typeface="Open Sans Light"/>
              </a:rPr>
              <a:t>geen</a:t>
            </a:r>
            <a:r>
              <a:rPr lang="en-US" sz="2800" dirty="0">
                <a:latin typeface="Open Sans Light"/>
              </a:rPr>
              <a:t> </a:t>
            </a:r>
            <a:r>
              <a:rPr lang="en-US" sz="2800" dirty="0" err="1">
                <a:latin typeface="Open Sans Light"/>
              </a:rPr>
              <a:t>energie</a:t>
            </a:r>
            <a:endParaRPr lang="en-US" sz="2800" dirty="0">
              <a:latin typeface="Open Sa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3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8569" y="1871238"/>
            <a:ext cx="6588431" cy="6261480"/>
            <a:chOff x="0" y="0"/>
            <a:chExt cx="1735225" cy="16491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5225" cy="1649114"/>
            </a:xfrm>
            <a:custGeom>
              <a:avLst/>
              <a:gdLst/>
              <a:ahLst/>
              <a:cxnLst/>
              <a:rect l="l" t="t" r="r" b="b"/>
              <a:pathLst>
                <a:path w="1735225" h="1649114">
                  <a:moveTo>
                    <a:pt x="38778" y="0"/>
                  </a:moveTo>
                  <a:lnTo>
                    <a:pt x="1696447" y="0"/>
                  </a:lnTo>
                  <a:cubicBezTo>
                    <a:pt x="1706731" y="0"/>
                    <a:pt x="1716595" y="4085"/>
                    <a:pt x="1723867" y="11358"/>
                  </a:cubicBezTo>
                  <a:cubicBezTo>
                    <a:pt x="1731139" y="18630"/>
                    <a:pt x="1735225" y="28493"/>
                    <a:pt x="1735225" y="38778"/>
                  </a:cubicBezTo>
                  <a:lnTo>
                    <a:pt x="1735225" y="1610336"/>
                  </a:lnTo>
                  <a:cubicBezTo>
                    <a:pt x="1735225" y="1631753"/>
                    <a:pt x="1717863" y="1649114"/>
                    <a:pt x="1696447" y="1649114"/>
                  </a:cubicBezTo>
                  <a:lnTo>
                    <a:pt x="38778" y="1649114"/>
                  </a:lnTo>
                  <a:cubicBezTo>
                    <a:pt x="28493" y="1649114"/>
                    <a:pt x="18630" y="1645029"/>
                    <a:pt x="11358" y="1637756"/>
                  </a:cubicBezTo>
                  <a:cubicBezTo>
                    <a:pt x="4085" y="1630484"/>
                    <a:pt x="0" y="1620621"/>
                    <a:pt x="0" y="1610336"/>
                  </a:cubicBezTo>
                  <a:lnTo>
                    <a:pt x="0" y="38778"/>
                  </a:lnTo>
                  <a:cubicBezTo>
                    <a:pt x="0" y="28493"/>
                    <a:pt x="4085" y="18630"/>
                    <a:pt x="11358" y="11358"/>
                  </a:cubicBezTo>
                  <a:cubicBezTo>
                    <a:pt x="18630" y="4085"/>
                    <a:pt x="28493" y="0"/>
                    <a:pt x="38778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4B4B4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7027" y="1905327"/>
            <a:ext cx="5674773" cy="1743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nl-NL" sz="2800" dirty="0">
                <a:solidFill>
                  <a:srgbClr val="FFBD59"/>
                </a:solidFill>
                <a:latin typeface="Open Sauce SemiBold"/>
              </a:rPr>
              <a:t>Oplossing voor toenemende vraag naar energie:</a:t>
            </a:r>
            <a:r>
              <a:rPr lang="en-US" sz="2800" dirty="0">
                <a:solidFill>
                  <a:srgbClr val="FFBD59"/>
                </a:solidFill>
                <a:latin typeface="Open Sauce Semi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7026" y="4921166"/>
            <a:ext cx="5891515" cy="193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2954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latin typeface="Open Sans Light"/>
              </a:rPr>
              <a:t>Duurzame energie gebruiken</a:t>
            </a:r>
          </a:p>
          <a:p>
            <a:pPr marL="457200" indent="-457200">
              <a:lnSpc>
                <a:spcPts val="2954"/>
              </a:lnSpc>
              <a:buFont typeface="Arial" panose="020B0604020202020204" pitchFamily="34" charset="0"/>
              <a:buChar char="•"/>
            </a:pPr>
            <a:endParaRPr lang="nl-NL" sz="3200" dirty="0">
              <a:latin typeface="Open Sans Light"/>
            </a:endParaRPr>
          </a:p>
          <a:p>
            <a:pPr marL="457200" indent="-457200">
              <a:lnSpc>
                <a:spcPts val="2954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latin typeface="Open Sans Light"/>
              </a:rPr>
              <a:t>Slimme apparaten gebruiken</a:t>
            </a:r>
          </a:p>
          <a:p>
            <a:pPr marL="457200" indent="-457200">
              <a:lnSpc>
                <a:spcPts val="2954"/>
              </a:lnSpc>
              <a:buFont typeface="Arial" panose="020B0604020202020204" pitchFamily="34" charset="0"/>
              <a:buChar char="•"/>
            </a:pPr>
            <a:endParaRPr lang="nl-NL" sz="3200" dirty="0">
              <a:latin typeface="Open Sans Light"/>
            </a:endParaRPr>
          </a:p>
          <a:p>
            <a:pPr marL="457200" indent="-457200">
              <a:lnSpc>
                <a:spcPts val="2954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latin typeface="Open Sans Light"/>
              </a:rPr>
              <a:t>Geen verspilling van energie</a:t>
            </a:r>
            <a:endParaRPr lang="en-US" sz="3200" dirty="0">
              <a:latin typeface="Open Sans Ligh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FFF7429-E100-E2A8-B273-8E8426697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2074648"/>
            <a:ext cx="8651450" cy="57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19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033" b="21033"/>
          <a:stretch/>
        </p:blipFill>
        <p:spPr>
          <a:xfrm>
            <a:off x="0" y="2959924"/>
            <a:ext cx="18288000" cy="59595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525000" y="2959924"/>
            <a:ext cx="8763000" cy="5959539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696200" y="1973751"/>
            <a:ext cx="8458200" cy="841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400" dirty="0" err="1">
                <a:solidFill>
                  <a:srgbClr val="000000"/>
                </a:solidFill>
                <a:latin typeface="Open Sauce SemiBold"/>
              </a:rPr>
              <a:t>Vlees</a:t>
            </a:r>
            <a:r>
              <a:rPr lang="en-US" sz="4400" dirty="0">
                <a:solidFill>
                  <a:srgbClr val="000000"/>
                </a:solidFill>
                <a:latin typeface="Open Sauce SemiBold"/>
              </a:rPr>
              <a:t> of </a:t>
            </a:r>
            <a:r>
              <a:rPr lang="en-US" sz="4400" dirty="0" err="1">
                <a:solidFill>
                  <a:srgbClr val="000000"/>
                </a:solidFill>
                <a:latin typeface="Open Sauce SemiBold"/>
              </a:rPr>
              <a:t>planten</a:t>
            </a:r>
            <a:r>
              <a:rPr lang="en-US" sz="4400" dirty="0">
                <a:solidFill>
                  <a:srgbClr val="000000"/>
                </a:solidFill>
                <a:latin typeface="Open Sauce SemiBold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44100" y="3919245"/>
            <a:ext cx="7924800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336"/>
              </a:lnSpc>
              <a:buFont typeface="Arial" panose="020B0604020202020204" pitchFamily="34" charset="0"/>
              <a:buChar char="•"/>
            </a:pPr>
            <a:r>
              <a:rPr lang="nl-NL" sz="3600" dirty="0">
                <a:latin typeface="Open Sans Light"/>
              </a:rPr>
              <a:t>Productie van vlees verbruikt 6 keer zoveel energie</a:t>
            </a:r>
          </a:p>
          <a:p>
            <a:pPr>
              <a:lnSpc>
                <a:spcPts val="4336"/>
              </a:lnSpc>
            </a:pPr>
            <a:endParaRPr lang="nl-NL" sz="3600" dirty="0">
              <a:latin typeface="Open Sans Light"/>
            </a:endParaRPr>
          </a:p>
          <a:p>
            <a:pPr marL="457200" indent="-457200">
              <a:lnSpc>
                <a:spcPts val="4336"/>
              </a:lnSpc>
              <a:buFont typeface="Arial" panose="020B0604020202020204" pitchFamily="34" charset="0"/>
              <a:buChar char="•"/>
            </a:pPr>
            <a:r>
              <a:rPr lang="nl-NL" sz="3600" dirty="0">
                <a:latin typeface="Open Sans Light"/>
              </a:rPr>
              <a:t>Er is meer landbouw grond voor dieren nodig </a:t>
            </a:r>
          </a:p>
          <a:p>
            <a:pPr marL="457200" indent="-457200">
              <a:lnSpc>
                <a:spcPts val="4336"/>
              </a:lnSpc>
              <a:buFont typeface="Arial" panose="020B0604020202020204" pitchFamily="34" charset="0"/>
              <a:buChar char="•"/>
            </a:pPr>
            <a:endParaRPr lang="nl-NL" sz="3600" dirty="0">
              <a:latin typeface="Open Sans Light"/>
            </a:endParaRPr>
          </a:p>
          <a:p>
            <a:pPr marL="457200" indent="-457200">
              <a:lnSpc>
                <a:spcPts val="4336"/>
              </a:lnSpc>
              <a:buFont typeface="Arial" panose="020B0604020202020204" pitchFamily="34" charset="0"/>
              <a:buChar char="•"/>
            </a:pPr>
            <a:r>
              <a:rPr lang="nl-NL" sz="3600" dirty="0" err="1">
                <a:latin typeface="Open Sans Light"/>
              </a:rPr>
              <a:t>Metaan</a:t>
            </a:r>
            <a:r>
              <a:rPr lang="nl-NL" sz="3600" dirty="0">
                <a:latin typeface="Open Sans Light"/>
              </a:rPr>
              <a:t> gas komt vrij bij vee, waar planten CO2 opnemen.</a:t>
            </a:r>
            <a:endParaRPr lang="en-US" sz="3600" dirty="0">
              <a:latin typeface="Open Sa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3</a:t>
            </a:r>
          </a:p>
        </p:txBody>
      </p:sp>
    </p:spTree>
    <p:extLst>
      <p:ext uri="{BB962C8B-B14F-4D97-AF65-F5344CB8AC3E}">
        <p14:creationId xmlns:p14="http://schemas.microsoft.com/office/powerpoint/2010/main" val="248766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86096" y="3086100"/>
            <a:ext cx="13201914" cy="6096000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11730" y="1907800"/>
            <a:ext cx="12864540" cy="82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Toe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te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passen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binnen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dit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vak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3 </a:t>
            </a:r>
          </a:p>
        </p:txBody>
      </p:sp>
      <p:pic>
        <p:nvPicPr>
          <p:cNvPr id="12" name="Onlinemedia 11" title="Duurzame productie - Duurzaamheid in 1 generatie">
            <a:hlinkClick r:id="" action="ppaction://media"/>
            <a:extLst>
              <a:ext uri="{FF2B5EF4-FFF2-40B4-BE49-F238E27FC236}">
                <a16:creationId xmlns:a16="http://schemas.microsoft.com/office/drawing/2014/main" id="{B34E9255-F0E4-53F5-0C53-639A37C5CB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86871" y="3516598"/>
            <a:ext cx="9400364" cy="531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4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272</Words>
  <Application>Microsoft Office PowerPoint</Application>
  <PresentationFormat>Aangepast</PresentationFormat>
  <Paragraphs>76</Paragraphs>
  <Slides>11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Open Sauce SemiBold</vt:lpstr>
      <vt:lpstr>Calibri</vt:lpstr>
      <vt:lpstr>Agrandir Bold</vt:lpstr>
      <vt:lpstr>Agrandir</vt:lpstr>
      <vt:lpstr>Arial</vt:lpstr>
      <vt:lpstr>Open Sans Light</vt:lpstr>
      <vt:lpstr>Open Sans Light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Modern Business Presentation</dc:title>
  <cp:lastModifiedBy>Maxime Van Straten</cp:lastModifiedBy>
  <cp:revision>4</cp:revision>
  <dcterms:created xsi:type="dcterms:W3CDTF">2006-08-16T00:00:00Z</dcterms:created>
  <dcterms:modified xsi:type="dcterms:W3CDTF">2023-05-16T15:59:44Z</dcterms:modified>
  <dc:identifier>DAFibRu4mzU</dc:identifier>
</cp:coreProperties>
</file>